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3" r:id="rId3"/>
    <p:sldId id="257" r:id="rId4"/>
    <p:sldId id="258" r:id="rId5"/>
    <p:sldId id="259" r:id="rId6"/>
    <p:sldId id="261" r:id="rId7"/>
    <p:sldId id="260" r:id="rId8"/>
    <p:sldId id="262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1498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94987B-8F0A-4D0B-9FBD-2717EFAA0570}" type="datetimeFigureOut">
              <a:rPr lang="ru-RU" smtClean="0"/>
              <a:t>24.04.2020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66A01-F135-4BB9-ADB4-742145FC1B3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94987B-8F0A-4D0B-9FBD-2717EFAA0570}" type="datetimeFigureOut">
              <a:rPr lang="ru-RU" smtClean="0"/>
              <a:t>24.04.2020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66A01-F135-4BB9-ADB4-742145FC1B3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94987B-8F0A-4D0B-9FBD-2717EFAA0570}" type="datetimeFigureOut">
              <a:rPr lang="ru-RU" smtClean="0"/>
              <a:t>24.04.2020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66A01-F135-4BB9-ADB4-742145FC1B3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94987B-8F0A-4D0B-9FBD-2717EFAA0570}" type="datetimeFigureOut">
              <a:rPr lang="ru-RU" smtClean="0"/>
              <a:t>24.04.2020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66A01-F135-4BB9-ADB4-742145FC1B3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94987B-8F0A-4D0B-9FBD-2717EFAA0570}" type="datetimeFigureOut">
              <a:rPr lang="ru-RU" smtClean="0"/>
              <a:t>24.04.2020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66A01-F135-4BB9-ADB4-742145FC1B3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94987B-8F0A-4D0B-9FBD-2717EFAA0570}" type="datetimeFigureOut">
              <a:rPr lang="ru-RU" smtClean="0"/>
              <a:t>24.04.2020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66A01-F135-4BB9-ADB4-742145FC1B3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94987B-8F0A-4D0B-9FBD-2717EFAA0570}" type="datetimeFigureOut">
              <a:rPr lang="ru-RU" smtClean="0"/>
              <a:t>24.04.2020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66A01-F135-4BB9-ADB4-742145FC1B3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94987B-8F0A-4D0B-9FBD-2717EFAA0570}" type="datetimeFigureOut">
              <a:rPr lang="ru-RU" smtClean="0"/>
              <a:t>24.04.2020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66A01-F135-4BB9-ADB4-742145FC1B3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94987B-8F0A-4D0B-9FBD-2717EFAA0570}" type="datetimeFigureOut">
              <a:rPr lang="ru-RU" smtClean="0"/>
              <a:t>24.04.2020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66A01-F135-4BB9-ADB4-742145FC1B3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94987B-8F0A-4D0B-9FBD-2717EFAA0570}" type="datetimeFigureOut">
              <a:rPr lang="ru-RU" smtClean="0"/>
              <a:t>24.04.2020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66A01-F135-4BB9-ADB4-742145FC1B3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94987B-8F0A-4D0B-9FBD-2717EFAA0570}" type="datetimeFigureOut">
              <a:rPr lang="ru-RU" smtClean="0"/>
              <a:t>24.04.2020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66A01-F135-4BB9-ADB4-742145FC1B3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94987B-8F0A-4D0B-9FBD-2717EFAA0570}" type="datetimeFigureOut">
              <a:rPr lang="ru-RU" smtClean="0"/>
              <a:t>24.04.2020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866A01-F135-4BB9-ADB4-742145FC1B3D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detskie-kartinki-dlya-fona-4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660433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14348" y="500043"/>
            <a:ext cx="7772400" cy="840726"/>
          </a:xfrm>
        </p:spPr>
        <p:txBody>
          <a:bodyPr>
            <a:normAutofit/>
          </a:bodyPr>
          <a:lstStyle/>
          <a:p>
            <a:r>
              <a:rPr lang="ru-RU" sz="2400" dirty="0"/>
              <a:t>Дидактическая игра </a:t>
            </a:r>
            <a:br>
              <a:rPr lang="ru-RU" sz="2400" dirty="0"/>
            </a:br>
            <a:r>
              <a:rPr lang="ru-RU" sz="2400" dirty="0"/>
              <a:t>«Я считаю до пяти»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4056" y="1628800"/>
            <a:ext cx="8788424" cy="4392487"/>
          </a:xfrm>
        </p:spPr>
        <p:txBody>
          <a:bodyPr>
            <a:normAutofit/>
          </a:bodyPr>
          <a:lstStyle/>
          <a:p>
            <a:r>
              <a:rPr lang="ru-RU" sz="2000" b="1" dirty="0">
                <a:solidFill>
                  <a:schemeClr val="tx1"/>
                </a:solidFill>
              </a:rPr>
              <a:t>                       Цель: </a:t>
            </a:r>
            <a:r>
              <a:rPr lang="ru-RU" sz="2000" dirty="0">
                <a:solidFill>
                  <a:schemeClr val="tx1"/>
                </a:solidFill>
              </a:rPr>
              <a:t>закрепить умение порядкового и количественного счета до 5; умение сравнивать одинаковые предметы по количеству; умение составлять количественный ряд по образцу</a:t>
            </a:r>
            <a:r>
              <a:rPr lang="ru-RU" dirty="0">
                <a:solidFill>
                  <a:schemeClr val="tx1"/>
                </a:solidFill>
              </a:rPr>
              <a:t>.</a:t>
            </a:r>
          </a:p>
          <a:p>
            <a:r>
              <a:rPr lang="ru-RU" sz="2000" b="1" dirty="0">
                <a:solidFill>
                  <a:schemeClr val="tx1"/>
                </a:solidFill>
              </a:rPr>
              <a:t>Материал</a:t>
            </a:r>
            <a:r>
              <a:rPr lang="ru-RU" sz="2000" dirty="0">
                <a:solidFill>
                  <a:schemeClr val="tx1"/>
                </a:solidFill>
              </a:rPr>
              <a:t>: листок в клетку, цветные карандаши (2 цвета).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Содержимое 6" descr="unnamed (3)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" y="142852"/>
            <a:ext cx="9144000" cy="6572296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0"/>
            <a:ext cx="8229600" cy="1143000"/>
          </a:xfrm>
        </p:spPr>
        <p:txBody>
          <a:bodyPr/>
          <a:lstStyle/>
          <a:p>
            <a:r>
              <a:rPr lang="ru-RU" dirty="0"/>
              <a:t>Рекомендации для родителей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0" y="928670"/>
            <a:ext cx="9144000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Игры математического содержания помогают воспитывать у детей познавательный интерес, способность к творческому поиску, желание учиться. Необычная игровая ситуация с элементами </a:t>
            </a:r>
            <a:r>
              <a:rPr lang="ru-RU" dirty="0" err="1"/>
              <a:t>проблемности</a:t>
            </a:r>
            <a:r>
              <a:rPr lang="ru-RU" dirty="0"/>
              <a:t>, присущая занимательной задаче, интересна детям. </a:t>
            </a:r>
          </a:p>
          <a:p>
            <a:r>
              <a:rPr lang="ru-RU" dirty="0"/>
              <a:t>Желание достичь цели - составить фигуру, модель, дать правильный ответ, получить </a:t>
            </a:r>
            <a:r>
              <a:rPr lang="ru-RU" dirty="0" err="1"/>
              <a:t>результат-стимулирует</a:t>
            </a:r>
            <a:r>
              <a:rPr lang="ru-RU" dirty="0"/>
              <a:t> активность, проявление нравственно-волевых усилий. </a:t>
            </a:r>
          </a:p>
          <a:p>
            <a:r>
              <a:rPr lang="ru-RU" dirty="0"/>
              <a:t>Приступая к работе с детьми дошкольного возраста, очень важно помнить, что обучение </a:t>
            </a:r>
          </a:p>
          <a:p>
            <a:r>
              <a:rPr lang="ru-RU" dirty="0"/>
              <a:t>не должно разрушать естественность жизни детей. Для этого необходимо следующее :-Помнить, что принудительное обучение бесполезно. Обучение организуйте таким </a:t>
            </a:r>
          </a:p>
          <a:p>
            <a:r>
              <a:rPr lang="ru-RU" dirty="0"/>
              <a:t>образом, чтобы ребенок занимался с желанием, был инициативным! Необходимо </a:t>
            </a:r>
          </a:p>
          <a:p>
            <a:r>
              <a:rPr lang="ru-RU" dirty="0"/>
              <a:t>постоянно поощрять все усилия ребенка и само его стремление узнать новое, научиться </a:t>
            </a:r>
          </a:p>
          <a:p>
            <a:r>
              <a:rPr lang="ru-RU" dirty="0"/>
              <a:t>новому.</a:t>
            </a:r>
          </a:p>
          <a:p>
            <a:r>
              <a:rPr lang="ru-RU" dirty="0"/>
              <a:t> -Знать, что только имея с ребенком хороший личный контакт, можно его чему-то </a:t>
            </a:r>
          </a:p>
          <a:p>
            <a:r>
              <a:rPr lang="ru-RU" dirty="0"/>
              <a:t>научить.</a:t>
            </a:r>
          </a:p>
          <a:p>
            <a:r>
              <a:rPr lang="ru-RU" dirty="0"/>
              <a:t> -Учитывать, что лучше слышат того, кто тише говорит. </a:t>
            </a:r>
          </a:p>
          <a:p>
            <a:r>
              <a:rPr lang="ru-RU" dirty="0"/>
              <a:t>-</a:t>
            </a:r>
          </a:p>
          <a:p>
            <a:r>
              <a:rPr lang="ru-RU" dirty="0"/>
              <a:t>Ж. Ж. Руссо писал: «... чего не торопятся добиться, того добиваются обыкновенно наверняка и очень быстро».</a:t>
            </a:r>
          </a:p>
          <a:p>
            <a:r>
              <a:rPr lang="ru-RU" dirty="0"/>
              <a:t>-Сравнивать результаты работы ребенка можно только с его же собственными </a:t>
            </a:r>
          </a:p>
          <a:p>
            <a:r>
              <a:rPr lang="ru-RU" dirty="0"/>
              <a:t>достижениями, но не с достижениями других детей.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Содержимое 10" descr="unnamed (3)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-103165"/>
            <a:ext cx="9144000" cy="6818313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35716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/>
              <a:t>Сколько всего бабочек на картинке?</a:t>
            </a:r>
            <a:br>
              <a:rPr lang="ru-RU" dirty="0"/>
            </a:br>
            <a:r>
              <a:rPr lang="ru-RU" sz="1600" dirty="0"/>
              <a:t>(</a:t>
            </a:r>
            <a:r>
              <a:rPr lang="ru-RU" sz="1400" dirty="0"/>
              <a:t>на картинке ВСЕГО______ бабочек</a:t>
            </a:r>
            <a:r>
              <a:rPr lang="ru-RU" sz="1600" dirty="0"/>
              <a:t>)</a:t>
            </a:r>
          </a:p>
        </p:txBody>
      </p:sp>
      <p:pic>
        <p:nvPicPr>
          <p:cNvPr id="5" name="Рисунок 4" descr="unnamed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4282" y="2000240"/>
            <a:ext cx="1500198" cy="1500198"/>
          </a:xfrm>
          <a:prstGeom prst="rect">
            <a:avLst/>
          </a:prstGeom>
        </p:spPr>
      </p:pic>
      <p:pic>
        <p:nvPicPr>
          <p:cNvPr id="6" name="Рисунок 5" descr="unnamed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429520" y="2071678"/>
            <a:ext cx="1428760" cy="1428760"/>
          </a:xfrm>
          <a:prstGeom prst="rect">
            <a:avLst/>
          </a:prstGeom>
        </p:spPr>
      </p:pic>
      <p:pic>
        <p:nvPicPr>
          <p:cNvPr id="7" name="Рисунок 6" descr="unnamed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786182" y="2000240"/>
            <a:ext cx="1500198" cy="1500198"/>
          </a:xfrm>
          <a:prstGeom prst="rect">
            <a:avLst/>
          </a:prstGeom>
        </p:spPr>
      </p:pic>
      <p:pic>
        <p:nvPicPr>
          <p:cNvPr id="8" name="Рисунок 7" descr="unnamed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857356" y="2000240"/>
            <a:ext cx="1571636" cy="1571636"/>
          </a:xfrm>
          <a:prstGeom prst="rect">
            <a:avLst/>
          </a:prstGeom>
        </p:spPr>
      </p:pic>
      <p:pic>
        <p:nvPicPr>
          <p:cNvPr id="9" name="Рисунок 8" descr="Без названия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72132" y="1928802"/>
            <a:ext cx="1428760" cy="189036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214282" y="5929330"/>
            <a:ext cx="57864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Начинаем считать слева направо: Один, два….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unnamed (3)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78465" y="0"/>
            <a:ext cx="9365373" cy="70009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Какая по счету бабочка жёлтого цвета?</a:t>
            </a:r>
            <a:br>
              <a:rPr lang="ru-RU" dirty="0"/>
            </a:br>
            <a:r>
              <a:rPr lang="ru-RU" sz="1800" dirty="0"/>
              <a:t>(</a:t>
            </a:r>
            <a:r>
              <a:rPr lang="ru-RU" sz="1600" dirty="0"/>
              <a:t>Жёлтая бабочка четвертая….. </a:t>
            </a:r>
            <a:r>
              <a:rPr lang="ru-RU" sz="1800" dirty="0"/>
              <a:t>)</a:t>
            </a:r>
          </a:p>
        </p:txBody>
      </p:sp>
      <p:pic>
        <p:nvPicPr>
          <p:cNvPr id="5" name="Рисунок 4" descr="unnamed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4282" y="2000240"/>
            <a:ext cx="1643074" cy="1643074"/>
          </a:xfrm>
          <a:prstGeom prst="rect">
            <a:avLst/>
          </a:prstGeom>
        </p:spPr>
      </p:pic>
      <p:pic>
        <p:nvPicPr>
          <p:cNvPr id="6" name="Рисунок 5" descr="unnamed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643802" y="2071678"/>
            <a:ext cx="1500198" cy="1500198"/>
          </a:xfrm>
          <a:prstGeom prst="rect">
            <a:avLst/>
          </a:prstGeom>
        </p:spPr>
      </p:pic>
      <p:pic>
        <p:nvPicPr>
          <p:cNvPr id="7" name="Рисунок 6" descr="unnamed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929058" y="2143116"/>
            <a:ext cx="1500198" cy="1500198"/>
          </a:xfrm>
          <a:prstGeom prst="rect">
            <a:avLst/>
          </a:prstGeom>
        </p:spPr>
      </p:pic>
      <p:pic>
        <p:nvPicPr>
          <p:cNvPr id="8" name="Рисунок 7" descr="unnamed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071670" y="2071678"/>
            <a:ext cx="1571636" cy="1571636"/>
          </a:xfrm>
          <a:prstGeom prst="rect">
            <a:avLst/>
          </a:prstGeom>
        </p:spPr>
      </p:pic>
      <p:pic>
        <p:nvPicPr>
          <p:cNvPr id="9" name="Рисунок 8" descr="Без названия.jpg"/>
          <p:cNvPicPr>
            <a:picLocks noChangeAspect="1"/>
          </p:cNvPicPr>
          <p:nvPr/>
        </p:nvPicPr>
        <p:blipFill>
          <a:blip r:embed="rId6"/>
          <a:srcRect b="20441"/>
          <a:stretch>
            <a:fillRect/>
          </a:stretch>
        </p:blipFill>
        <p:spPr>
          <a:xfrm>
            <a:off x="5786446" y="1928802"/>
            <a:ext cx="1571636" cy="1654354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unnamed (3)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292" y="0"/>
            <a:ext cx="9127708" cy="7167188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285728"/>
            <a:ext cx="8229600" cy="1417638"/>
          </a:xfrm>
        </p:spPr>
        <p:txBody>
          <a:bodyPr>
            <a:normAutofit fontScale="90000"/>
          </a:bodyPr>
          <a:lstStyle/>
          <a:p>
            <a:r>
              <a:rPr lang="ru-RU" dirty="0"/>
              <a:t>Какая по счету бабочка жёлтого цвета?</a:t>
            </a:r>
            <a:br>
              <a:rPr lang="ru-RU" dirty="0"/>
            </a:br>
            <a:r>
              <a:rPr lang="ru-RU" sz="1800" dirty="0"/>
              <a:t>(</a:t>
            </a:r>
            <a:r>
              <a:rPr lang="ru-RU" sz="1600" dirty="0"/>
              <a:t>Жёлтая бабочка вторая….. </a:t>
            </a:r>
            <a:r>
              <a:rPr lang="ru-RU" sz="1800" dirty="0"/>
              <a:t>)</a:t>
            </a:r>
            <a:endParaRPr lang="ru-RU" dirty="0"/>
          </a:p>
        </p:txBody>
      </p:sp>
      <p:pic>
        <p:nvPicPr>
          <p:cNvPr id="5" name="Рисунок 4" descr="unnamed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4282" y="2000240"/>
            <a:ext cx="1643074" cy="1643074"/>
          </a:xfrm>
          <a:prstGeom prst="rect">
            <a:avLst/>
          </a:prstGeom>
        </p:spPr>
      </p:pic>
      <p:pic>
        <p:nvPicPr>
          <p:cNvPr id="6" name="Рисунок 5" descr="unnamed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286644" y="2000240"/>
            <a:ext cx="1643074" cy="1643074"/>
          </a:xfrm>
          <a:prstGeom prst="rect">
            <a:avLst/>
          </a:prstGeom>
        </p:spPr>
      </p:pic>
      <p:pic>
        <p:nvPicPr>
          <p:cNvPr id="7" name="Рисунок 6" descr="unnamed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57818" y="2000240"/>
            <a:ext cx="1643074" cy="1643074"/>
          </a:xfrm>
          <a:prstGeom prst="rect">
            <a:avLst/>
          </a:prstGeom>
        </p:spPr>
      </p:pic>
      <p:pic>
        <p:nvPicPr>
          <p:cNvPr id="8" name="Рисунок 7" descr="unnamed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00430" y="2000240"/>
            <a:ext cx="1643074" cy="1643074"/>
          </a:xfrm>
          <a:prstGeom prst="rect">
            <a:avLst/>
          </a:prstGeom>
        </p:spPr>
      </p:pic>
      <p:pic>
        <p:nvPicPr>
          <p:cNvPr id="9" name="Рисунок 8" descr="Без названия.jpg"/>
          <p:cNvPicPr>
            <a:picLocks noChangeAspect="1"/>
          </p:cNvPicPr>
          <p:nvPr/>
        </p:nvPicPr>
        <p:blipFill>
          <a:blip r:embed="rId4"/>
          <a:srcRect t="11337" r="5000" b="24419"/>
          <a:stretch>
            <a:fillRect/>
          </a:stretch>
        </p:blipFill>
        <p:spPr>
          <a:xfrm>
            <a:off x="1848952" y="2071678"/>
            <a:ext cx="1580040" cy="141372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unnamed (3)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1049" y="0"/>
            <a:ext cx="9032951" cy="6771489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В каком ряду больше бабочек?</a:t>
            </a:r>
            <a:br>
              <a:rPr lang="ru-RU" dirty="0"/>
            </a:br>
            <a:r>
              <a:rPr lang="ru-RU" sz="1800" dirty="0"/>
              <a:t>(одинаково, поровну)</a:t>
            </a:r>
          </a:p>
        </p:txBody>
      </p:sp>
      <p:pic>
        <p:nvPicPr>
          <p:cNvPr id="5" name="Рисунок 4" descr="Без названия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00892" y="3857628"/>
            <a:ext cx="1079876" cy="1428760"/>
          </a:xfrm>
          <a:prstGeom prst="rect">
            <a:avLst/>
          </a:prstGeom>
        </p:spPr>
      </p:pic>
      <p:pic>
        <p:nvPicPr>
          <p:cNvPr id="6" name="Рисунок 5" descr="Без названия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86380" y="3929066"/>
            <a:ext cx="1071570" cy="1417770"/>
          </a:xfrm>
          <a:prstGeom prst="rect">
            <a:avLst/>
          </a:prstGeom>
        </p:spPr>
      </p:pic>
      <p:pic>
        <p:nvPicPr>
          <p:cNvPr id="7" name="Рисунок 6" descr="Без названия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7620" y="4000504"/>
            <a:ext cx="1000132" cy="1323252"/>
          </a:xfrm>
          <a:prstGeom prst="rect">
            <a:avLst/>
          </a:prstGeom>
        </p:spPr>
      </p:pic>
      <p:pic>
        <p:nvPicPr>
          <p:cNvPr id="8" name="Рисунок 7" descr="Без названия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5984" y="4071942"/>
            <a:ext cx="928694" cy="1228734"/>
          </a:xfrm>
          <a:prstGeom prst="rect">
            <a:avLst/>
          </a:prstGeom>
        </p:spPr>
      </p:pic>
      <p:pic>
        <p:nvPicPr>
          <p:cNvPr id="9" name="Рисунок 8" descr="Без названия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6042" y="3857628"/>
            <a:ext cx="1079876" cy="1428760"/>
          </a:xfrm>
          <a:prstGeom prst="rect">
            <a:avLst/>
          </a:prstGeom>
        </p:spPr>
      </p:pic>
      <p:pic>
        <p:nvPicPr>
          <p:cNvPr id="10" name="Рисунок 9" descr="Без названия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5206" y="1428736"/>
            <a:ext cx="1643074" cy="2173914"/>
          </a:xfrm>
          <a:prstGeom prst="rect">
            <a:avLst/>
          </a:prstGeom>
        </p:spPr>
      </p:pic>
      <p:pic>
        <p:nvPicPr>
          <p:cNvPr id="11" name="Рисунок 10" descr="Без названия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9256" y="1643050"/>
            <a:ext cx="1500198" cy="1984878"/>
          </a:xfrm>
          <a:prstGeom prst="rect">
            <a:avLst/>
          </a:prstGeom>
        </p:spPr>
      </p:pic>
      <p:pic>
        <p:nvPicPr>
          <p:cNvPr id="12" name="Рисунок 11" descr="Без названия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4743" y="1571612"/>
            <a:ext cx="1511827" cy="2000264"/>
          </a:xfrm>
          <a:prstGeom prst="rect">
            <a:avLst/>
          </a:prstGeom>
        </p:spPr>
      </p:pic>
      <p:pic>
        <p:nvPicPr>
          <p:cNvPr id="13" name="Рисунок 12" descr="Без названия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0232" y="1571612"/>
            <a:ext cx="1571636" cy="2079396"/>
          </a:xfrm>
          <a:prstGeom prst="rect">
            <a:avLst/>
          </a:prstGeom>
        </p:spPr>
      </p:pic>
      <p:pic>
        <p:nvPicPr>
          <p:cNvPr id="14" name="Рисунок 13" descr="Без названия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720" y="1571612"/>
            <a:ext cx="1571636" cy="2079396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unnamed (3)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2844" y="0"/>
            <a:ext cx="8715436" cy="6715148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А теперь возьми листок и нарисуй в ряд 5 кругов и столько же палочек.</a:t>
            </a:r>
          </a:p>
        </p:txBody>
      </p:sp>
      <p:pic>
        <p:nvPicPr>
          <p:cNvPr id="5" name="Рисунок 4" descr="depositphotos_52265471-stock-illustration-exercise-book-in-a-cage.jpg"/>
          <p:cNvPicPr>
            <a:picLocks noChangeAspect="1"/>
          </p:cNvPicPr>
          <p:nvPr/>
        </p:nvPicPr>
        <p:blipFill>
          <a:blip r:embed="rId3"/>
          <a:srcRect l="14706"/>
          <a:stretch>
            <a:fillRect/>
          </a:stretch>
        </p:blipFill>
        <p:spPr>
          <a:xfrm rot="5400000">
            <a:off x="2857488" y="642918"/>
            <a:ext cx="2571768" cy="4714908"/>
          </a:xfrm>
          <a:prstGeom prst="rect">
            <a:avLst/>
          </a:prstGeom>
        </p:spPr>
      </p:pic>
      <p:sp>
        <p:nvSpPr>
          <p:cNvPr id="6" name="Блок-схема: узел 5"/>
          <p:cNvSpPr/>
          <p:nvPr/>
        </p:nvSpPr>
        <p:spPr>
          <a:xfrm>
            <a:off x="2428860" y="2357430"/>
            <a:ext cx="457200" cy="45720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Блок-схема: узел 6"/>
          <p:cNvSpPr/>
          <p:nvPr/>
        </p:nvSpPr>
        <p:spPr>
          <a:xfrm>
            <a:off x="5357818" y="2357430"/>
            <a:ext cx="457200" cy="45720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Блок-схема: узел 7"/>
          <p:cNvSpPr/>
          <p:nvPr/>
        </p:nvSpPr>
        <p:spPr>
          <a:xfrm>
            <a:off x="4572000" y="2357430"/>
            <a:ext cx="457200" cy="45720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Блок-схема: узел 8"/>
          <p:cNvSpPr/>
          <p:nvPr/>
        </p:nvSpPr>
        <p:spPr>
          <a:xfrm>
            <a:off x="3857620" y="2357430"/>
            <a:ext cx="457200" cy="45720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Блок-схема: узел 9"/>
          <p:cNvSpPr/>
          <p:nvPr/>
        </p:nvSpPr>
        <p:spPr>
          <a:xfrm>
            <a:off x="3143240" y="2357430"/>
            <a:ext cx="457200" cy="45720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Минус 13"/>
          <p:cNvSpPr/>
          <p:nvPr/>
        </p:nvSpPr>
        <p:spPr>
          <a:xfrm>
            <a:off x="2214546" y="2928934"/>
            <a:ext cx="785818" cy="914400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Минус 14"/>
          <p:cNvSpPr/>
          <p:nvPr/>
        </p:nvSpPr>
        <p:spPr>
          <a:xfrm>
            <a:off x="5286380" y="2928934"/>
            <a:ext cx="785818" cy="914400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Минус 15"/>
          <p:cNvSpPr/>
          <p:nvPr/>
        </p:nvSpPr>
        <p:spPr>
          <a:xfrm>
            <a:off x="4500562" y="2928934"/>
            <a:ext cx="785818" cy="914400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Минус 16"/>
          <p:cNvSpPr/>
          <p:nvPr/>
        </p:nvSpPr>
        <p:spPr>
          <a:xfrm>
            <a:off x="3714744" y="2928934"/>
            <a:ext cx="785818" cy="914400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Минус 17"/>
          <p:cNvSpPr/>
          <p:nvPr/>
        </p:nvSpPr>
        <p:spPr>
          <a:xfrm>
            <a:off x="2928926" y="2928934"/>
            <a:ext cx="785818" cy="914400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Содержимое 5" descr="unnamed (3)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2844" y="229363"/>
            <a:ext cx="9127708" cy="6628637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39850"/>
          </a:xfrm>
        </p:spPr>
        <p:txBody>
          <a:bodyPr/>
          <a:lstStyle/>
          <a:p>
            <a:r>
              <a:rPr lang="ru-RU" dirty="0"/>
              <a:t>ТЫ МОЛОДЕЦ!!!!</a:t>
            </a:r>
          </a:p>
        </p:txBody>
      </p:sp>
      <p:pic>
        <p:nvPicPr>
          <p:cNvPr id="7" name="Рисунок 6" descr="hello_html_790e51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472" y="3500438"/>
            <a:ext cx="7010400" cy="250698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</TotalTime>
  <Words>320</Words>
  <Application>Microsoft Office PowerPoint</Application>
  <PresentationFormat>Экран (4:3)</PresentationFormat>
  <Paragraphs>25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1" baseType="lpstr">
      <vt:lpstr>Arial</vt:lpstr>
      <vt:lpstr>Calibri</vt:lpstr>
      <vt:lpstr>Тема Office</vt:lpstr>
      <vt:lpstr>Дидактическая игра  «Я считаю до пяти»</vt:lpstr>
      <vt:lpstr>Рекомендации для родителей</vt:lpstr>
      <vt:lpstr>Сколько всего бабочек на картинке? (на картинке ВСЕГО______ бабочек)</vt:lpstr>
      <vt:lpstr>Какая по счету бабочка жёлтого цвета? (Жёлтая бабочка четвертая….. )</vt:lpstr>
      <vt:lpstr>Какая по счету бабочка жёлтого цвета? (Жёлтая бабочка вторая….. )</vt:lpstr>
      <vt:lpstr>В каком ряду больше бабочек? (одинаково, поровну)</vt:lpstr>
      <vt:lpstr>А теперь возьми листок и нарисуй в ряд 5 кругов и столько же палочек.</vt:lpstr>
      <vt:lpstr>ТЫ МОЛОДЕЦ!!!!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Я считаю до пяти.</dc:title>
  <dc:creator>кэт</dc:creator>
  <cp:lastModifiedBy>кэт</cp:lastModifiedBy>
  <cp:revision>6</cp:revision>
  <dcterms:created xsi:type="dcterms:W3CDTF">2020-04-17T13:39:52Z</dcterms:created>
  <dcterms:modified xsi:type="dcterms:W3CDTF">2020-04-24T08:01:59Z</dcterms:modified>
</cp:coreProperties>
</file>